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6858000" cx="12192000"/>
  <p:notesSz cx="6858000" cy="9144000"/>
  <p:embeddedFontLs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Nikolay Valchev"/>
  <p:cmAuthor clrIdx="1" id="1" initials="" lastIdx="1" name="Kristina Koev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10-07T15:00:50.282">
    <p:pos x="119" y="753"/>
    <p:text>demo?</p:text>
  </p:cm>
  <p:cm authorId="1" idx="1" dt="2019-10-07T15:00:50.282">
    <p:pos x="119" y="753"/>
    <p:text>Still not sure whether I will have enough time for this - I will go through the whole presentation tomorrow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10-07T14:31:23.194">
    <p:pos x="119" y="753"/>
    <p:text>Can you elaborate on that?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10-07T14:33:58.080">
    <p:pos x="2944" y="2221"/>
    <p:text>We can present this with children between &lt;Route&gt;&lt;/Route&gt; tag, but it's just a suggestion. I'd leave that up to you.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10-07T14:35:10.205">
    <p:pos x="6000" y="0"/>
    <p:text>You can mention here, that the order of the Routes nested in the Switch matters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92" name="Google Shape;1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b17c194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61b17c194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61b17c194a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1b17c194a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61b17c194a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1b17c194a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1b9d29eb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1b9d29eb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61b9d29eb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1b9d29eb2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1b9d29eb2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61b9d29eb2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1b9d29eb2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1b9d29eb2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61b9d29eb2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2c8da0880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2c8da0880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62c8da0880_1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1b9d29eb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1b9d29eb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61b9d29eb2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2c8da0880_1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62c8da0880_1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62c8da0880_1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1b9d29eb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1b9d29eb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61b9d29eb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1b17c194a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61b17c194a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g61b17c194a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04" name="Google Shape;20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1b9d29eb2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1b9d29eb2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61b9d29eb2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c8da0880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c8da0880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62c8da0880_1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1b9d29eb2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1b9d29eb2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61b9d29eb2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2c8da0880_1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2c8da0880_1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62c8da0880_1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2c8da0880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2c8da0880_1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62c8da0880_1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2c8da0880_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2c8da0880_1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62c8da0880_1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2c8da0880_1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2c8da0880_1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62c8da0880_1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1b9d29eb2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1b9d29eb2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61b9d29eb2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1b9d29eb2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1b9d29eb2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61b9d29eb2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1b9d29eb2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1b9d29eb2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61b9d29eb2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2c8da0880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2c8da0880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62c8da0880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2c8da0880_1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62c8da0880_1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62c8da0880_1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2c8da088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62c8da088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68" name="Google Shape;468;g62c8da0880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2c8da088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2c8da088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62c8da088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2c8da0880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2c8da0880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62c8da0880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2c8da0880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2c8da0880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62c8da0880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2c8da0880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2c8da0880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62c8da0880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2c8da0880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2c8da0880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62c8da0880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2c8da0880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62c8da0880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g62c8da0880_1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c8da0880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2c8da0880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62c8da0880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37" name="Google Shape;53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65" name="Google Shape;56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c8da0880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62c8da0880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62c8da0880_1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c8da0880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62c8da0880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2c8da0880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2c8da0880_1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62c8da0880_1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2c8da0880_1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2c8da0880_1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2c8da0880_1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62c8da0880_1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32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7.png"/><Relationship Id="rId14" Type="http://schemas.openxmlformats.org/officeDocument/2006/relationships/image" Target="../media/image29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31.jp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7.png"/><Relationship Id="rId14" Type="http://schemas.openxmlformats.org/officeDocument/2006/relationships/image" Target="../media/image38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9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15" Type="http://schemas.openxmlformats.org/officeDocument/2006/relationships/image" Target="../media/image23.png"/><Relationship Id="rId14" Type="http://schemas.openxmlformats.org/officeDocument/2006/relationships/image" Target="../media/image21.png"/><Relationship Id="rId16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>
            <p:ph idx="2" type="pic"/>
          </p:nvPr>
        </p:nvSpPr>
        <p:spPr>
          <a:xfrm>
            <a:off x="656629" y="2351427"/>
            <a:ext cx="5439372" cy="23259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2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271" cy="502868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F2A818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" name="Google Shape;25;p2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2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160" name="Google Shape;160;p1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161" name="Google Shape;161;p1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162" name="Google Shape;162;p1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163" name="Google Shape;163;p1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164" name="Google Shape;164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/>
          <p:nvPr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4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173" name="Google Shape;173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174" name="Google Shape;174;p1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175" name="Google Shape;175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7" t="-168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176" name="Google Shape;176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177" name="Google Shape;177;p1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0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2" name="Google Shape;182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190501" y="1196126"/>
            <a:ext cx="11811097" cy="518562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rgbClr val="ACB4C3">
              <a:alpha val="14901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8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8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8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8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8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8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8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8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8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8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8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8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8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8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1959073" y="1121144"/>
            <a:ext cx="10036163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npmjs.com/package/eslint-plugin-react-hooks" TargetMode="External"/><Relationship Id="rId4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Relationship Id="rId4" Type="http://schemas.openxmlformats.org/officeDocument/2006/relationships/hyperlink" Target="https://developer.mozilla.org/en-US/docs/Web/API/History_AP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3.xm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4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9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32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9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27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hyperlink" Target="http://softuni.bg/" TargetMode="External"/><Relationship Id="rId13" Type="http://schemas.openxmlformats.org/officeDocument/2006/relationships/image" Target="../media/image71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2.png"/><Relationship Id="rId15" Type="http://schemas.openxmlformats.org/officeDocument/2006/relationships/image" Target="../media/image69.png"/><Relationship Id="rId14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subTitle"/>
          </p:nvPr>
        </p:nvSpPr>
        <p:spPr>
          <a:xfrm>
            <a:off x="666859" y="1303142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Modern</a:t>
            </a:r>
            <a:r>
              <a:rPr lang="en-US"/>
              <a:t> React</a:t>
            </a:r>
            <a:endParaRPr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t/>
            </a:r>
            <a:endParaRPr>
              <a:solidFill>
                <a:srgbClr val="234465"/>
              </a:solidFill>
            </a:endParaRPr>
          </a:p>
        </p:txBody>
      </p:sp>
      <p:sp>
        <p:nvSpPr>
          <p:cNvPr id="195" name="Google Shape;195;p16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</a:pPr>
            <a:r>
              <a:rPr lang="en-US"/>
              <a:t>React Web Applications Master Class</a:t>
            </a:r>
            <a:endParaRPr/>
          </a:p>
        </p:txBody>
      </p:sp>
      <p:sp>
        <p:nvSpPr>
          <p:cNvPr id="196" name="Google Shape;196;p16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197" name="Google Shape;197;p16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sp>
        <p:nvSpPr>
          <p:cNvPr id="198" name="Google Shape;198;p16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199" name="Google Shape;199;p16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190402" y="1196125"/>
            <a:ext cx="118140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98"/>
          </a:p>
          <a:p>
            <a:pPr indent="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98"/>
          </a:p>
          <a:p>
            <a:pPr indent="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Built-in useState hook</a:t>
            </a:r>
            <a:endParaRPr/>
          </a:p>
        </p:txBody>
      </p:sp>
      <p:sp>
        <p:nvSpPr>
          <p:cNvPr id="275" name="Google Shape;275;p2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5152513" y="3606178"/>
            <a:ext cx="5430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75" y="2721738"/>
            <a:ext cx="4614074" cy="21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2002040"/>
            <a:ext cx="6096076" cy="358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 txBox="1"/>
          <p:nvPr>
            <p:ph idx="1" type="body"/>
          </p:nvPr>
        </p:nvSpPr>
        <p:spPr>
          <a:xfrm>
            <a:off x="141277" y="1205950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Perform side effects from a function - data fetching, subscriptions, manual change of the DOM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Serves the same purpose as </a:t>
            </a:r>
            <a:r>
              <a:rPr lang="en-US">
                <a:solidFill>
                  <a:schemeClr val="accent1"/>
                </a:solidFill>
              </a:rPr>
              <a:t>componentDidMount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componentDidUpdate</a:t>
            </a:r>
            <a:r>
              <a:rPr lang="en-US"/>
              <a:t>, and </a:t>
            </a:r>
            <a:r>
              <a:rPr lang="en-US">
                <a:solidFill>
                  <a:schemeClr val="accent1"/>
                </a:solidFill>
              </a:rPr>
              <a:t>componentWillUnmount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Let's you specify how to “clean up” by returning a function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Optimizing Performance</a:t>
            </a:r>
            <a:endParaRPr/>
          </a:p>
        </p:txBody>
      </p:sp>
      <p:sp>
        <p:nvSpPr>
          <p:cNvPr id="285" name="Google Shape;285;p2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Built-in useEffect hook</a:t>
            </a:r>
            <a:endParaRPr/>
          </a:p>
        </p:txBody>
      </p:sp>
      <p:sp>
        <p:nvSpPr>
          <p:cNvPr id="286" name="Google Shape;286;p2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26"/>
          <p:cNvSpPr/>
          <p:nvPr/>
        </p:nvSpPr>
        <p:spPr>
          <a:xfrm>
            <a:off x="5732238" y="5453651"/>
            <a:ext cx="3609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75" y="4777500"/>
            <a:ext cx="6006426" cy="156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58975"/>
            <a:ext cx="5639826" cy="137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Runs </a:t>
            </a:r>
            <a:r>
              <a:rPr lang="en-US">
                <a:solidFill>
                  <a:schemeClr val="lt1"/>
                </a:solidFill>
              </a:rPr>
              <a:t>synchronously</a:t>
            </a:r>
            <a:r>
              <a:rPr lang="en-US"/>
              <a:t> immediately after React has performed all mutations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Useful for DOM measurements</a:t>
            </a:r>
            <a:endParaRPr/>
          </a:p>
        </p:txBody>
      </p:sp>
      <p:sp>
        <p:nvSpPr>
          <p:cNvPr id="296" name="Google Shape;296;p2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useLayoutEffect</a:t>
            </a:r>
            <a:endParaRPr/>
          </a:p>
        </p:txBody>
      </p:sp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useRef</a:t>
            </a:r>
            <a:endParaRPr/>
          </a:p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196125"/>
            <a:ext cx="10687050" cy="53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Recomputes the memoized value when one of the dependencies has changed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useMemo</a:t>
            </a:r>
            <a:endParaRPr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50" y="2984850"/>
            <a:ext cx="10813349" cy="4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Accepts a context object (the value returned from React.createContext) and returns the current context value for that context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useContext</a:t>
            </a:r>
            <a:endParaRPr/>
          </a:p>
        </p:txBody>
      </p:sp>
      <p:sp>
        <p:nvSpPr>
          <p:cNvPr id="323" name="Google Shape;323;p3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4" name="Google Shape;324;p30"/>
          <p:cNvSpPr/>
          <p:nvPr/>
        </p:nvSpPr>
        <p:spPr>
          <a:xfrm>
            <a:off x="6010300" y="4568139"/>
            <a:ext cx="3609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050" y="3294212"/>
            <a:ext cx="5209549" cy="25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050" y="3294200"/>
            <a:ext cx="4853401" cy="261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Only Call Hooks at the Top Level of your React function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Only Call Hooks from React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To enforce rules automatically use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eslint-plugin-react-hooks</a:t>
            </a:r>
            <a:endParaRPr/>
          </a:p>
        </p:txBody>
      </p:sp>
      <p:sp>
        <p:nvSpPr>
          <p:cNvPr id="333" name="Google Shape;333;p3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Rules of hooks</a:t>
            </a:r>
            <a:endParaRPr/>
          </a:p>
        </p:txBody>
      </p:sp>
      <p:sp>
        <p:nvSpPr>
          <p:cNvPr id="334" name="Google Shape;334;p3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700" y="1906975"/>
            <a:ext cx="5342200" cy="24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L</a:t>
            </a:r>
            <a:r>
              <a:rPr lang="en-US"/>
              <a:t>ets you extract component logic into reusable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 custom Hook is a JavaScript function whose name starts with ”use” and that may call other Hooks</a:t>
            </a:r>
            <a:endParaRPr/>
          </a:p>
        </p:txBody>
      </p:sp>
      <p:sp>
        <p:nvSpPr>
          <p:cNvPr id="342" name="Google Shape;342;p3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 your own hook</a:t>
            </a:r>
            <a:endParaRPr/>
          </a:p>
        </p:txBody>
      </p:sp>
      <p:sp>
        <p:nvSpPr>
          <p:cNvPr id="343" name="Google Shape;343;p3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537225" y="3467100"/>
            <a:ext cx="4735800" cy="6780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DEMO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350" name="Google Shape;350;p3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Hooks</a:t>
            </a:r>
            <a:endParaRPr/>
          </a:p>
        </p:txBody>
      </p:sp>
      <p:sp>
        <p:nvSpPr>
          <p:cNvPr id="351" name="Google Shape;351;p3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247365" lvl="0" marL="4569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-US"/>
              <a:t>React Router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6088" lvl="0" marL="446088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React Hooks</a:t>
            </a:r>
            <a:endParaRPr/>
          </a:p>
          <a:p>
            <a:pPr indent="-446088" lvl="0" marL="446088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React Router</a:t>
            </a:r>
            <a:endParaRPr/>
          </a:p>
          <a:p>
            <a:pPr indent="-44608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Code Splitting </a:t>
            </a:r>
            <a:endParaRPr/>
          </a:p>
          <a:p>
            <a:pPr indent="-446088" lvl="0" marL="446088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React Profiler</a:t>
            </a:r>
            <a:endParaRPr/>
          </a:p>
        </p:txBody>
      </p:sp>
      <p:sp>
        <p:nvSpPr>
          <p:cNvPr id="208" name="Google Shape;208;p17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lang="en-US"/>
              <a:t>Static Routing - routes are declared before the app starts/renders</a:t>
            </a:r>
            <a:endParaRPr/>
          </a:p>
          <a:p>
            <a:pPr indent="-3429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Dynamic routing - routing takes place as your app is rendering, not in a configuration or convention outside of a running app</a:t>
            </a:r>
            <a:endParaRPr/>
          </a:p>
        </p:txBody>
      </p:sp>
      <p:sp>
        <p:nvSpPr>
          <p:cNvPr id="364" name="Google Shape;364;p3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Philosophy </a:t>
            </a:r>
            <a:endParaRPr/>
          </a:p>
        </p:txBody>
      </p:sp>
      <p:sp>
        <p:nvSpPr>
          <p:cNvPr id="365" name="Google Shape;365;p3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&lt;BrowserRouter /&gt;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Uses regular URL paths - http://example.com/your/page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Uses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browser's session history API</a:t>
            </a:r>
            <a:r>
              <a:rPr lang="en-US"/>
              <a:t>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Requires server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&lt;HashRouter /&gt;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 sz="3198"/>
              <a:t>Stores the current location in the hash portion of the URL http://example.com/#/your/page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No limitations on supported browsers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No special server configuration is needed</a:t>
            </a:r>
            <a:endParaRPr/>
          </a:p>
        </p:txBody>
      </p:sp>
      <p:sp>
        <p:nvSpPr>
          <p:cNvPr id="372" name="Google Shape;372;p3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Routers</a:t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1" marL="51435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&lt;Route /&gt;</a:t>
            </a:r>
            <a:endParaRPr/>
          </a:p>
          <a:p>
            <a:pPr indent="-342900" lvl="2" marL="9715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Renders some UI when its path matches the current URL.</a:t>
            </a:r>
            <a:endParaRPr/>
          </a:p>
          <a:p>
            <a:pPr indent="-342900" lvl="2" marL="9715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Render methods</a:t>
            </a:r>
            <a:endParaRPr/>
          </a:p>
          <a:p>
            <a:pPr indent="-342900" lvl="5" marL="13144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Component </a:t>
            </a:r>
            <a:endParaRPr/>
          </a:p>
          <a:p>
            <a:pPr indent="-342900" lvl="5" marL="13144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Render function </a:t>
            </a:r>
            <a:endParaRPr/>
          </a:p>
          <a:p>
            <a:pPr indent="-342900" lvl="5" marL="13144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Children function </a:t>
            </a:r>
            <a:endParaRPr/>
          </a:p>
          <a:p>
            <a:pPr indent="-342900" lvl="3" marL="97155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Route props</a:t>
            </a:r>
            <a:endParaRPr/>
          </a:p>
          <a:p>
            <a:pPr indent="-342900" lvl="4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match</a:t>
            </a:r>
            <a:endParaRPr/>
          </a:p>
          <a:p>
            <a:pPr indent="-342900" lvl="4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location</a:t>
            </a:r>
            <a:endParaRPr/>
          </a:p>
          <a:p>
            <a:pPr indent="-342900" lvl="4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history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51435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Matchers - Route</a:t>
            </a:r>
            <a:endParaRPr/>
          </a:p>
        </p:txBody>
      </p:sp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9225" y="2725500"/>
            <a:ext cx="3931261" cy="5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8525" y="3154425"/>
            <a:ext cx="4227490" cy="5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900" y="3526975"/>
            <a:ext cx="3399150" cy="179494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418600" y="2845725"/>
            <a:ext cx="3852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4013625" y="3274650"/>
            <a:ext cx="3852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4153325" y="3642325"/>
            <a:ext cx="3852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1" marL="51435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lang="en-US">
                <a:solidFill>
                  <a:schemeClr val="accent1"/>
                </a:solidFill>
              </a:rPr>
              <a:t>match</a:t>
            </a:r>
            <a:r>
              <a:rPr lang="en-US"/>
              <a:t> - contains information about how a &lt;Route path /&gt; matched the URL 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params</a:t>
            </a:r>
            <a:r>
              <a:rPr lang="en-US"/>
              <a:t> - Key/value pairs parsed from the URL corresponding to the dynamic segments of the path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isExact</a:t>
            </a:r>
            <a:r>
              <a:rPr lang="en-US"/>
              <a:t> - true if the entire URL was matched (no trailing characters)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path</a:t>
            </a:r>
            <a:r>
              <a:rPr lang="en-US"/>
              <a:t> - The path pattern used to match. Useful for building nested &lt;Route&gt;s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url</a:t>
            </a:r>
            <a:r>
              <a:rPr lang="en-US"/>
              <a:t> - The matched portion of the URL. Useful for building nested &lt;Link&gt;s.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51435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Props</a:t>
            </a:r>
            <a:endParaRPr/>
          </a:p>
        </p:txBody>
      </p:sp>
      <p:sp>
        <p:nvSpPr>
          <p:cNvPr id="395" name="Google Shape;395;p3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1" marL="51435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lang="en-US">
                <a:solidFill>
                  <a:schemeClr val="accent1"/>
                </a:solidFill>
              </a:rPr>
              <a:t>location</a:t>
            </a:r>
            <a:r>
              <a:rPr lang="en-US"/>
              <a:t> - </a:t>
            </a:r>
            <a:r>
              <a:rPr lang="en-US"/>
              <a:t>represent where the app is now, where you want it to go, or even where it was</a:t>
            </a:r>
            <a:r>
              <a:rPr lang="en-US"/>
              <a:t> </a:t>
            </a:r>
            <a:endParaRPr/>
          </a:p>
          <a:p>
            <a:pPr indent="0" lvl="0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51435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Props</a:t>
            </a:r>
            <a:endParaRPr/>
          </a:p>
        </p:txBody>
      </p:sp>
      <p:sp>
        <p:nvSpPr>
          <p:cNvPr id="403" name="Google Shape;403;p3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4" name="Google Shape;4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75" y="2453875"/>
            <a:ext cx="586740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1" marL="51435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■"/>
            </a:pPr>
            <a:r>
              <a:rPr b="1" lang="en-US">
                <a:solidFill>
                  <a:schemeClr val="accent1"/>
                </a:solidFill>
              </a:rPr>
              <a:t>history</a:t>
            </a:r>
            <a:r>
              <a:rPr lang="en-US"/>
              <a:t> - </a:t>
            </a:r>
            <a:r>
              <a:rPr lang="en-US"/>
              <a:t>wrapper around the several different implementations for managing session history in JavaScript in various environments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length</a:t>
            </a:r>
            <a:r>
              <a:rPr lang="en-US"/>
              <a:t> - The number of entries in the history stack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action</a:t>
            </a:r>
            <a:r>
              <a:rPr lang="en-US"/>
              <a:t> - The current action (PUSH, REPLACE, or POP)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location</a:t>
            </a:r>
            <a:r>
              <a:rPr lang="en-US"/>
              <a:t> - The current location stack. Only available in browser and memory history.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push</a:t>
            </a:r>
            <a:r>
              <a:rPr lang="en-US"/>
              <a:t>(path, [state]) - Pushes a new entry onto the history stack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go</a:t>
            </a:r>
            <a:r>
              <a:rPr lang="en-US"/>
              <a:t>(n) - Moves the pointer in the history stack by n entries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replace</a:t>
            </a:r>
            <a:r>
              <a:rPr lang="en-US"/>
              <a:t>(path, [state]) - Replaces the current entry on the history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goBack</a:t>
            </a:r>
            <a:r>
              <a:rPr lang="en-US"/>
              <a:t>() - Equivalent to go(-1)</a:t>
            </a:r>
            <a:endParaRPr/>
          </a:p>
          <a:p>
            <a:pPr indent="-342900" lvl="2" marL="13716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goForward</a:t>
            </a:r>
            <a:r>
              <a:rPr lang="en-US"/>
              <a:t>() - Equivalent to go(1)</a:t>
            </a:r>
            <a:endParaRPr/>
          </a:p>
          <a:p>
            <a:pPr indent="0" lvl="0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51435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Props</a:t>
            </a:r>
            <a:endParaRPr/>
          </a:p>
        </p:txBody>
      </p:sp>
      <p:sp>
        <p:nvSpPr>
          <p:cNvPr id="412" name="Google Shape;412;p4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/>
          <p:nvPr>
            <p:ph idx="1" type="body"/>
          </p:nvPr>
        </p:nvSpPr>
        <p:spPr>
          <a:xfrm>
            <a:off x="190400" y="1317225"/>
            <a:ext cx="11804700" cy="53886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withRouter - passes </a:t>
            </a:r>
            <a:r>
              <a:rPr lang="en-US">
                <a:solidFill>
                  <a:schemeClr val="accent1"/>
                </a:solidFill>
              </a:rPr>
              <a:t>match</a:t>
            </a:r>
            <a:r>
              <a:rPr lang="en-US"/>
              <a:t>, </a:t>
            </a:r>
            <a:r>
              <a:rPr lang="en-US">
                <a:solidFill>
                  <a:schemeClr val="accent1"/>
                </a:solidFill>
              </a:rPr>
              <a:t>location</a:t>
            </a:r>
            <a:r>
              <a:rPr lang="en-US"/>
              <a:t>, and </a:t>
            </a:r>
            <a:r>
              <a:rPr lang="en-US">
                <a:solidFill>
                  <a:schemeClr val="accent1"/>
                </a:solidFill>
              </a:rPr>
              <a:t>history</a:t>
            </a:r>
            <a:r>
              <a:rPr lang="en-US"/>
              <a:t> props to the wrapped component whenever it renders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Matchers - Route</a:t>
            </a:r>
            <a:endParaRPr/>
          </a:p>
        </p:txBody>
      </p: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75" y="2420500"/>
            <a:ext cx="8493851" cy="42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&lt;Switch /&gt;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Renders a route </a:t>
            </a:r>
            <a:r>
              <a:rPr lang="en-US">
                <a:solidFill>
                  <a:schemeClr val="accent1"/>
                </a:solidFill>
              </a:rPr>
              <a:t>exclusively</a:t>
            </a:r>
            <a:r>
              <a:rPr lang="en-US"/>
              <a:t>. In contrast, every &lt;Route&gt; that matches the location renders </a:t>
            </a:r>
            <a:r>
              <a:rPr lang="en-US">
                <a:solidFill>
                  <a:schemeClr val="accent1"/>
                </a:solidFill>
              </a:rPr>
              <a:t>inclusively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Matchers - Switch</a:t>
            </a:r>
            <a:endParaRPr/>
          </a:p>
        </p:txBody>
      </p:sp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3"/>
          <p:cNvSpPr txBox="1"/>
          <p:nvPr>
            <p:ph idx="1" type="body"/>
          </p:nvPr>
        </p:nvSpPr>
        <p:spPr>
          <a:xfrm>
            <a:off x="3537225" y="3467100"/>
            <a:ext cx="4735800" cy="6780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DEMO</a:t>
            </a:r>
            <a:endParaRPr/>
          </a:p>
        </p:txBody>
      </p:sp>
      <p:sp>
        <p:nvSpPr>
          <p:cNvPr id="436" name="Google Shape;436;p4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Matchers</a:t>
            </a:r>
            <a:endParaRPr/>
          </a:p>
        </p:txBody>
      </p:sp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&lt;Link /&gt;</a:t>
            </a:r>
            <a:r>
              <a:rPr lang="en-US"/>
              <a:t> - </a:t>
            </a:r>
            <a:r>
              <a:rPr lang="en-US"/>
              <a:t>Create links in your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&lt;NavLink /&gt;</a:t>
            </a:r>
            <a:r>
              <a:rPr lang="en-US"/>
              <a:t> - Special type of &lt;Link&gt; that can style itself as “active” when its to prop matches the current 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&lt;Redirect /&gt;</a:t>
            </a:r>
            <a:r>
              <a:rPr lang="en-US"/>
              <a:t> - Will navigate using its to prop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Navigation</a:t>
            </a:r>
            <a:endParaRPr/>
          </a:p>
        </p:txBody>
      </p:sp>
      <p:sp>
        <p:nvSpPr>
          <p:cNvPr id="445" name="Google Shape;445;p4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14" name="Google Shape;214;p1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3537225" y="3467100"/>
            <a:ext cx="4735800" cy="6780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DEMO</a:t>
            </a:r>
            <a:endParaRPr/>
          </a:p>
        </p:txBody>
      </p:sp>
      <p:sp>
        <p:nvSpPr>
          <p:cNvPr id="452" name="Google Shape;452;p4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 Navigation</a:t>
            </a:r>
            <a:endParaRPr/>
          </a:p>
        </p:txBody>
      </p:sp>
      <p:sp>
        <p:nvSpPr>
          <p:cNvPr id="453" name="Google Shape;453;p4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idx="1" type="body"/>
          </p:nvPr>
        </p:nvSpPr>
        <p:spPr>
          <a:xfrm>
            <a:off x="186902" y="1196100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useParams()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useHistory()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useLocation()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 Router v5.1</a:t>
            </a:r>
            <a:endParaRPr/>
          </a:p>
        </p:txBody>
      </p:sp>
      <p:sp>
        <p:nvSpPr>
          <p:cNvPr id="461" name="Google Shape;461;p4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800" y="2066450"/>
            <a:ext cx="4026700" cy="1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50" y="2087513"/>
            <a:ext cx="4171745" cy="1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6"/>
          <p:cNvSpPr/>
          <p:nvPr/>
        </p:nvSpPr>
        <p:spPr>
          <a:xfrm>
            <a:off x="5425550" y="2771800"/>
            <a:ext cx="385200" cy="3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247365" lvl="0" marL="4569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-US"/>
              <a:t>Code Splitting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Bundling</a:t>
            </a:r>
            <a:r>
              <a:rPr lang="en-US"/>
              <a:t> - following imported files and merging them into a single file: a “bundle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Laziness</a:t>
            </a:r>
            <a:r>
              <a:rPr lang="en-US"/>
              <a:t> - an evaluation strategy which delays the evaluation of an expression until its value is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Code Splitting</a:t>
            </a:r>
            <a:r>
              <a:rPr lang="en-US"/>
              <a:t> - Slice a code base into smaller chunks that can be loaded on-demand</a:t>
            </a:r>
            <a:endParaRPr/>
          </a:p>
        </p:txBody>
      </p:sp>
      <p:sp>
        <p:nvSpPr>
          <p:cNvPr id="477" name="Google Shape;477;p4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478" name="Google Shape;478;p4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/>
          <p:nvPr>
            <p:ph idx="1" type="body"/>
          </p:nvPr>
        </p:nvSpPr>
        <p:spPr>
          <a:xfrm>
            <a:off x="186902" y="1196100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Dynamic import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React.lazy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React.lazy</a:t>
            </a:r>
            <a:endParaRPr/>
          </a:p>
        </p:txBody>
      </p:sp>
      <p:sp>
        <p:nvSpPr>
          <p:cNvPr id="486" name="Google Shape;486;p4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7" name="Google Shape;4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25" y="1888975"/>
            <a:ext cx="3474975" cy="12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9"/>
          <p:cNvSpPr/>
          <p:nvPr/>
        </p:nvSpPr>
        <p:spPr>
          <a:xfrm>
            <a:off x="4584700" y="2407226"/>
            <a:ext cx="3609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7600" y="1888963"/>
            <a:ext cx="3781944" cy="12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725" y="3773400"/>
            <a:ext cx="6841796" cy="10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9"/>
          <p:cNvSpPr/>
          <p:nvPr/>
        </p:nvSpPr>
        <p:spPr>
          <a:xfrm rot="5400000">
            <a:off x="4008175" y="4995751"/>
            <a:ext cx="3609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Google Shape;49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725" y="5385375"/>
            <a:ext cx="9812975" cy="10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idx="1" type="body"/>
          </p:nvPr>
        </p:nvSpPr>
        <p:spPr>
          <a:xfrm>
            <a:off x="186902" y="1196100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Allows us to show fallback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Suspense</a:t>
            </a:r>
            <a:endParaRPr/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1" name="Google Shape;50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75" y="2120225"/>
            <a:ext cx="9276825" cy="36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idx="1" type="body"/>
          </p:nvPr>
        </p:nvSpPr>
        <p:spPr>
          <a:xfrm>
            <a:off x="186902" y="1196100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Route-based code splitting</a:t>
            </a:r>
            <a:endParaRPr/>
          </a:p>
        </p:txBody>
      </p:sp>
      <p:sp>
        <p:nvSpPr>
          <p:cNvPr id="509" name="Google Shape;509;p5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950" y="1405763"/>
            <a:ext cx="9506102" cy="478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 txBox="1"/>
          <p:nvPr>
            <p:ph idx="1" type="body"/>
          </p:nvPr>
        </p:nvSpPr>
        <p:spPr>
          <a:xfrm>
            <a:off x="3537225" y="3467100"/>
            <a:ext cx="4735800" cy="6780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DEMO</a:t>
            </a:r>
            <a:endParaRPr/>
          </a:p>
        </p:txBody>
      </p:sp>
      <p:sp>
        <p:nvSpPr>
          <p:cNvPr id="517" name="Google Shape;517;p5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splitting</a:t>
            </a:r>
            <a:endParaRPr/>
          </a:p>
        </p:txBody>
      </p:sp>
      <p:sp>
        <p:nvSpPr>
          <p:cNvPr id="518" name="Google Shape;518;p5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3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247365" lvl="0" marL="45691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-US"/>
              <a:t>React Profiler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R</a:t>
            </a:r>
            <a:r>
              <a:rPr b="1" lang="en-US"/>
              <a:t>ender phasе</a:t>
            </a:r>
            <a:r>
              <a:rPr lang="en-US"/>
              <a:t> - determines what changes need to be made to e.g. the DOM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-US"/>
              <a:t>Commit phase</a:t>
            </a:r>
            <a:r>
              <a:rPr lang="en-US"/>
              <a:t> - React applies any changes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32" name="Google Shape;532;p5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React Hooks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6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544" name="Google Shape;544;p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285" y="1200163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545" name="Google Shape;545;p5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052" y="1399790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546" name="Google Shape;546;p5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052" y="2317266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547" name="Google Shape;547;p5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7" t="-168"/>
          <a:stretch/>
        </p:blipFill>
        <p:spPr>
          <a:xfrm>
            <a:off x="7763088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548" name="Google Shape;548;p5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3344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549" name="Google Shape;549;p56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9112" y="4510112"/>
            <a:ext cx="3352800" cy="177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555" name="Google Shape;555;p5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452" y="3048001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556" name="Google Shape;556;p5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0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557" name="Google Shape;557;p5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2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558" name="Google Shape;558;p5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4261" y="1253342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559" name="Google Shape;559;p5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5373" y="1297094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560" name="Google Shape;560;p57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8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http://softuni.foundation/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rgbClr val="234465"/>
                </a:solidFill>
                <a:hlinkClick r:id="rId5"/>
              </a:rPr>
              <a:t>facebook.com/SoftwareUniversity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forum.softuni.bg</a:t>
            </a:r>
            <a:endParaRPr sz="28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568" name="Google Shape;568;p5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pic>
        <p:nvPicPr>
          <p:cNvPr id="569" name="Google Shape;569;p5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6579" y="2707943"/>
            <a:ext cx="2123136" cy="5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84432" y="2312861"/>
            <a:ext cx="3051512" cy="40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8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8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190402" y="1196125"/>
            <a:ext cx="118140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524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198"/>
              <a:t>Reusing logic - Complex patterns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Problem 1</a:t>
            </a:r>
            <a:endParaRPr/>
          </a:p>
        </p:txBody>
      </p:sp>
      <p:sp>
        <p:nvSpPr>
          <p:cNvPr id="233" name="Google Shape;233;p2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900" y="1853000"/>
            <a:ext cx="8202091" cy="50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idx="1" type="body"/>
          </p:nvPr>
        </p:nvSpPr>
        <p:spPr>
          <a:xfrm>
            <a:off x="190402" y="1196125"/>
            <a:ext cx="118140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524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198"/>
              <a:t>Huge components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Problem 2</a:t>
            </a:r>
            <a:endParaRPr/>
          </a:p>
        </p:txBody>
      </p:sp>
      <p:sp>
        <p:nvSpPr>
          <p:cNvPr id="242" name="Google Shape;242;p2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150" y="1846250"/>
            <a:ext cx="4919350" cy="461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190402" y="1196125"/>
            <a:ext cx="118140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167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Confusing classes</a:t>
            </a:r>
            <a:endParaRPr sz="3198"/>
          </a:p>
          <a:p>
            <a:pPr indent="-43167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Minified version won’t minify method names</a:t>
            </a:r>
            <a:endParaRPr sz="3198"/>
          </a:p>
          <a:p>
            <a:pPr indent="-43167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Unused methods won’t get stripped out</a:t>
            </a:r>
            <a:endParaRPr sz="3198"/>
          </a:p>
          <a:p>
            <a:pPr indent="-431672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8"/>
              <a:buChar char="▪"/>
            </a:pPr>
            <a:r>
              <a:rPr lang="en-US" sz="3198"/>
              <a:t>Difficult with hot reloading and compiler optimisation</a:t>
            </a:r>
            <a:endParaRPr sz="3198"/>
          </a:p>
          <a:p>
            <a:pPr indent="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98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Problem 3</a:t>
            </a:r>
            <a:endParaRPr/>
          </a:p>
        </p:txBody>
      </p:sp>
      <p:sp>
        <p:nvSpPr>
          <p:cNvPr id="251" name="Google Shape;251;p2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example</a:t>
            </a:r>
            <a:endParaRPr/>
          </a:p>
        </p:txBody>
      </p:sp>
      <p:sp>
        <p:nvSpPr>
          <p:cNvPr id="258" name="Google Shape;258;p2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750" y="1143625"/>
            <a:ext cx="3912499" cy="55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190402" y="1196125"/>
            <a:ext cx="118140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524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Hooks are regular JavaScript functions that let you use React features (like state)</a:t>
            </a:r>
            <a:endParaRPr/>
          </a:p>
          <a:p>
            <a:pPr indent="-5524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Adoption Strategy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No breaking changes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Minimum increase in package size ~ 1.5 kB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What are hooks ?</a:t>
            </a:r>
            <a:endParaRPr/>
          </a:p>
        </p:txBody>
      </p:sp>
      <p:sp>
        <p:nvSpPr>
          <p:cNvPr id="267" name="Google Shape;267;p24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